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65" r:id="rId3"/>
    <p:sldId id="257" r:id="rId4"/>
    <p:sldId id="258" r:id="rId5"/>
    <p:sldId id="259" r:id="rId6"/>
    <p:sldId id="268" r:id="rId7"/>
    <p:sldId id="260" r:id="rId8"/>
    <p:sldId id="261" r:id="rId9"/>
    <p:sldId id="269" r:id="rId10"/>
    <p:sldId id="270" r:id="rId11"/>
    <p:sldId id="262" r:id="rId12"/>
    <p:sldId id="275" r:id="rId13"/>
    <p:sldId id="274" r:id="rId14"/>
    <p:sldId id="276" r:id="rId15"/>
    <p:sldId id="277" r:id="rId16"/>
    <p:sldId id="278" r:id="rId17"/>
    <p:sldId id="264" r:id="rId18"/>
    <p:sldId id="266" r:id="rId19"/>
    <p:sldId id="267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37" autoAdjust="0"/>
    <p:restoredTop sz="94660"/>
  </p:normalViewPr>
  <p:slideViewPr>
    <p:cSldViewPr snapToGrid="0">
      <p:cViewPr varScale="1">
        <p:scale>
          <a:sx n="66" d="100"/>
          <a:sy n="66" d="100"/>
        </p:scale>
        <p:origin x="224" y="1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Monday, March 4,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96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Monday, March 4,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9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Monday, March 4,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99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Monday, March 4,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5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Monday, March 4,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5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Monday, March 4,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Monday, March 4,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7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Monday, March 4,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94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Monday, March 4,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5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Monday, March 4,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79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Monday, March 4,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2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Monday, March 4,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056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20000"/>
        </a:lnSpc>
        <a:spcBef>
          <a:spcPts val="10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89361-379E-6C4C-8235-77F963D3B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662400"/>
            <a:ext cx="11293200" cy="1000800"/>
          </a:xfrm>
        </p:spPr>
        <p:txBody>
          <a:bodyPr anchor="ctr">
            <a:noAutofit/>
          </a:bodyPr>
          <a:lstStyle/>
          <a:p>
            <a:r>
              <a:rPr lang="en-US" sz="4800" dirty="0"/>
              <a:t>Mapping NY Healthcare - Dave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5371F-531F-CBFB-D061-B0E1947F3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5" y="1652400"/>
            <a:ext cx="11293200" cy="984885"/>
          </a:xfrm>
        </p:spPr>
        <p:txBody>
          <a:bodyPr anchor="ctr">
            <a:normAutofit fontScale="47500" lnSpcReduction="20000"/>
          </a:bodyPr>
          <a:lstStyle/>
          <a:p>
            <a:r>
              <a:rPr lang="en-US" sz="6600" dirty="0"/>
              <a:t>Analyzing Medicare and Medicaid Utilization in New York State (2022)</a:t>
            </a:r>
            <a:endParaRPr lang="en-US" sz="6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7420937-E697-98CE-B330-977BB2FD6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81" b="14782"/>
          <a:stretch/>
        </p:blipFill>
        <p:spPr>
          <a:xfrm>
            <a:off x="20" y="2959198"/>
            <a:ext cx="12191980" cy="389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07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9144F9C-6F12-451D-9954-9A30E8436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16C5C-2BD6-B6EE-6C0F-3F9216B1C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860400"/>
          </a:xfrm>
        </p:spPr>
        <p:txBody>
          <a:bodyPr anchor="b">
            <a:normAutofit/>
          </a:bodyPr>
          <a:lstStyle/>
          <a:p>
            <a:r>
              <a:rPr lang="en-US" dirty="0"/>
              <a:t>Data Dashboard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708B3-D557-2871-EE24-C21BF87A8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3452432" cy="4006800"/>
          </a:xfrm>
        </p:spPr>
        <p:txBody>
          <a:bodyPr>
            <a:normAutofit/>
          </a:bodyPr>
          <a:lstStyle/>
          <a:p>
            <a:r>
              <a:rPr lang="en-US" dirty="0"/>
              <a:t>Presents a percentage of total discharges by admission type</a:t>
            </a:r>
          </a:p>
        </p:txBody>
      </p:sp>
      <p:pic>
        <p:nvPicPr>
          <p:cNvPr id="5" name="Picture 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533B92C2-9AF5-CFA4-2EC1-D594E63AEF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" r="2" b="2"/>
          <a:stretch/>
        </p:blipFill>
        <p:spPr>
          <a:xfrm>
            <a:off x="4367213" y="450000"/>
            <a:ext cx="7381375" cy="5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6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144F9C-6F12-451D-9954-9A30E8436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898A6-042D-6A8B-181E-50A3CFB48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86040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Marker Map - Government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0520C2-E9F7-3095-3DED-F44B440A5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3452432" cy="4006800"/>
          </a:xfrm>
        </p:spPr>
        <p:txBody>
          <a:bodyPr>
            <a:normAutofit/>
          </a:bodyPr>
          <a:lstStyle/>
          <a:p>
            <a:r>
              <a:rPr lang="en-US" dirty="0"/>
              <a:t>Plots all facilities</a:t>
            </a:r>
          </a:p>
          <a:p>
            <a:pPr lvl="1"/>
            <a:r>
              <a:rPr lang="en-US" dirty="0"/>
              <a:t>On click displays markers with Average Length of Stay, Total Costs, and Total Charges</a:t>
            </a:r>
          </a:p>
        </p:txBody>
      </p:sp>
      <p:pic>
        <p:nvPicPr>
          <p:cNvPr id="5" name="Content Placeholder 4" descr="A map with blue points on it&#10;&#10;Description automatically generated">
            <a:extLst>
              <a:ext uri="{FF2B5EF4-FFF2-40B4-BE49-F238E27FC236}">
                <a16:creationId xmlns:a16="http://schemas.microsoft.com/office/drawing/2014/main" id="{25E6354F-3CBF-3AD2-2C71-DC35CE21D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2" r="27648"/>
          <a:stretch/>
        </p:blipFill>
        <p:spPr>
          <a:xfrm>
            <a:off x="4367213" y="450000"/>
            <a:ext cx="7381375" cy="5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92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1BDDC1-830A-76B6-C583-95DB73D7AC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" r="12105" b="1"/>
          <a:stretch/>
        </p:blipFill>
        <p:spPr>
          <a:xfrm>
            <a:off x="0" y="0"/>
            <a:ext cx="12192000" cy="718700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A7C688-D6A6-0AEA-EB7E-4326AD45E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215" y="6379696"/>
            <a:ext cx="5293640" cy="667491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Marker Map - Private</a:t>
            </a:r>
            <a:br>
              <a:rPr lang="en-US" sz="4400" b="1" dirty="0">
                <a:solidFill>
                  <a:schemeClr val="bg1"/>
                </a:solidFill>
              </a:rPr>
            </a:b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97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8554-7329-1108-8650-1B5AD3279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648890"/>
          </a:xfrm>
        </p:spPr>
        <p:txBody>
          <a:bodyPr>
            <a:normAutofit/>
          </a:bodyPr>
          <a:lstStyle/>
          <a:p>
            <a:r>
              <a:rPr lang="en-US" sz="4400" dirty="0"/>
              <a:t>Scatterplots</a:t>
            </a:r>
          </a:p>
        </p:txBody>
      </p:sp>
      <p:pic>
        <p:nvPicPr>
          <p:cNvPr id="11" name="Content Placeholder 10" descr="A graph of blue dots&#10;&#10;Description automatically generated">
            <a:extLst>
              <a:ext uri="{FF2B5EF4-FFF2-40B4-BE49-F238E27FC236}">
                <a16:creationId xmlns:a16="http://schemas.microsoft.com/office/drawing/2014/main" id="{74FA9FCD-07BB-1C88-4EA1-A6567141E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538" y="1530000"/>
            <a:ext cx="5554880" cy="4181835"/>
          </a:xfrm>
        </p:spPr>
      </p:pic>
      <p:pic>
        <p:nvPicPr>
          <p:cNvPr id="13" name="Picture 12" descr="A graph of blue dots&#10;&#10;Description automatically generated">
            <a:extLst>
              <a:ext uri="{FF2B5EF4-FFF2-40B4-BE49-F238E27FC236}">
                <a16:creationId xmlns:a16="http://schemas.microsoft.com/office/drawing/2014/main" id="{4C718590-1550-9996-5915-BD02A8C04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26" y="1495218"/>
            <a:ext cx="5664491" cy="42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61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map with many colored dots&#10;&#10;Description automatically generated">
            <a:extLst>
              <a:ext uri="{FF2B5EF4-FFF2-40B4-BE49-F238E27FC236}">
                <a16:creationId xmlns:a16="http://schemas.microsoft.com/office/drawing/2014/main" id="{2E91929F-CA89-1B4E-D30F-DFBAA7420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66" b="-1"/>
          <a:stretch/>
        </p:blipFill>
        <p:spPr>
          <a:xfrm>
            <a:off x="0" y="11"/>
            <a:ext cx="12192000" cy="68579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46F045A-B5AA-CBF0-DDA3-0DCF7785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9824" y="5716789"/>
            <a:ext cx="3282176" cy="11412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Heatmaps - Government</a:t>
            </a:r>
          </a:p>
        </p:txBody>
      </p:sp>
    </p:spTree>
    <p:extLst>
      <p:ext uri="{BB962C8B-B14F-4D97-AF65-F5344CB8AC3E}">
        <p14:creationId xmlns:p14="http://schemas.microsoft.com/office/powerpoint/2010/main" val="1465205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B227464-ECD5-E38D-9482-F776601A5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" b="222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0568048-59BB-E2A1-46B1-962EA73D4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9824" y="5716789"/>
            <a:ext cx="3282176" cy="11412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Heatmaps - Private</a:t>
            </a:r>
          </a:p>
        </p:txBody>
      </p:sp>
    </p:spTree>
    <p:extLst>
      <p:ext uri="{BB962C8B-B14F-4D97-AF65-F5344CB8AC3E}">
        <p14:creationId xmlns:p14="http://schemas.microsoft.com/office/powerpoint/2010/main" val="3129502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with many dots&#10;&#10;Description automatically generated">
            <a:extLst>
              <a:ext uri="{FF2B5EF4-FFF2-40B4-BE49-F238E27FC236}">
                <a16:creationId xmlns:a16="http://schemas.microsoft.com/office/drawing/2014/main" id="{37B9CFC2-2ADA-6DF2-3C4E-8C88BA148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949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2DF8A3-25EA-4D5C-B5E0-FDF4DA5C5CCB}"/>
              </a:ext>
            </a:extLst>
          </p:cNvPr>
          <p:cNvSpPr txBox="1"/>
          <p:nvPr/>
        </p:nvSpPr>
        <p:spPr>
          <a:xfrm>
            <a:off x="7973122" y="4777626"/>
            <a:ext cx="41371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Heatmaps – Other Payment Types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6192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A0817-7532-45AB-1A12-3019DA63C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804380"/>
          </a:xfrm>
        </p:spPr>
        <p:txBody>
          <a:bodyPr>
            <a:normAutofit/>
          </a:bodyPr>
          <a:lstStyle/>
          <a:p>
            <a:r>
              <a:rPr lang="en-US" sz="3600" dirty="0"/>
              <a:t>Analysis and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F593-5033-F113-AEFD-85D7916D4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193180"/>
            <a:ext cx="11293200" cy="515186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40000"/>
              </a:lnSpc>
            </a:pPr>
            <a:r>
              <a:rPr lang="en-US" sz="3800" dirty="0"/>
              <a:t>Resource Allocation: Variances in length of stay inform resource allocation strategies, enabling hospitals to optimize staffing and bed availability.</a:t>
            </a:r>
          </a:p>
          <a:p>
            <a:pPr>
              <a:lnSpc>
                <a:spcPct val="140000"/>
              </a:lnSpc>
            </a:pPr>
            <a:r>
              <a:rPr lang="en-US" sz="3800" dirty="0"/>
              <a:t>Financial Management: Length of stay directly influences costs; discerning differences between payer groups aids administrators in cost reduction and revenue enhancement efforts.</a:t>
            </a:r>
          </a:p>
          <a:p>
            <a:pPr>
              <a:lnSpc>
                <a:spcPct val="140000"/>
              </a:lnSpc>
            </a:pPr>
            <a:r>
              <a:rPr lang="en-US" sz="3800" dirty="0"/>
              <a:t>Quality of Care: Disparities in length of stay may signal variations in care quality, highlighting the need for equitable healthcare delivery.</a:t>
            </a:r>
          </a:p>
          <a:p>
            <a:pPr>
              <a:lnSpc>
                <a:spcPct val="140000"/>
              </a:lnSpc>
            </a:pPr>
            <a:r>
              <a:rPr lang="en-US" sz="3800" dirty="0"/>
              <a:t>Care Coordination and Discharge Planning: Longer stays can indicate inefficiencies in care coordination; analyzing length of stay assists in streamlining processes to improve patient outcomes.</a:t>
            </a:r>
          </a:p>
          <a:p>
            <a:pPr>
              <a:lnSpc>
                <a:spcPct val="140000"/>
              </a:lnSpc>
            </a:pPr>
            <a:r>
              <a:rPr lang="en-US" sz="3800" dirty="0"/>
              <a:t>Policy and Regulation: Length of stay data informs healthcare policy decisions, aiding policymakers in designing interventions to promote efficiency and quality across payer groups.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133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59DF3-881C-BB23-8742-37AFBA67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Possible Future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05768-93F0-B3AD-81E0-C12B8BC12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Combining datasets to visualize differences between the two provider groups simultaneously</a:t>
            </a:r>
          </a:p>
          <a:p>
            <a:endParaRPr lang="en-US" sz="2400" dirty="0"/>
          </a:p>
          <a:p>
            <a:r>
              <a:rPr lang="en-US" sz="2400" dirty="0"/>
              <a:t>Adding historical data</a:t>
            </a:r>
          </a:p>
          <a:p>
            <a:endParaRPr lang="en-US" sz="2400" dirty="0"/>
          </a:p>
          <a:p>
            <a:r>
              <a:rPr lang="en-US" sz="2400" dirty="0"/>
              <a:t>Perform linear regression to find statistical significance of length of stay comparison</a:t>
            </a:r>
          </a:p>
          <a:p>
            <a:pPr marL="1944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13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0299B-23C9-3F96-2AF0-774FA2B3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Conclusion - Dave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C9D24-F046-EC48-6F75-1B79540C1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371600"/>
            <a:ext cx="11293200" cy="464905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 dirty="0"/>
              <a:t>Our hypothesis is not null</a:t>
            </a:r>
          </a:p>
          <a:p>
            <a:pPr>
              <a:buFontTx/>
              <a:buChar char="-"/>
            </a:pPr>
            <a:r>
              <a:rPr lang="en-US" sz="2400" dirty="0"/>
              <a:t>Average length of stay is longer for those on public insurance plans than those with private insurance</a:t>
            </a:r>
          </a:p>
          <a:p>
            <a:pPr lvl="1">
              <a:buFontTx/>
              <a:buChar char="-"/>
            </a:pPr>
            <a:r>
              <a:rPr lang="en-US" sz="2400" dirty="0"/>
              <a:t>Hospitals have less incentive to turn over beds that are paid for with public insurance funds</a:t>
            </a:r>
          </a:p>
          <a:p>
            <a:pPr lvl="1">
              <a:buFontTx/>
              <a:buChar char="-"/>
            </a:pPr>
            <a:r>
              <a:rPr lang="en-US" sz="2400" dirty="0"/>
              <a:t>Public insurance rates are lower in general for inpatient hospital stays – therefore hospitals are paid less for serving these patients</a:t>
            </a:r>
          </a:p>
          <a:p>
            <a:pPr lvl="1">
              <a:buFontTx/>
              <a:buChar char="-"/>
            </a:pPr>
            <a:r>
              <a:rPr lang="en-US" sz="2400" dirty="0"/>
              <a:t>Patients who utilize private insurance often pay more out-of-pocket, decreasing the frequency of long stays for this population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23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057E-A6BD-AF4F-11E8-05F99880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Project Hypothesis - Esha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6A280-C8AF-5761-71DF-D84D43AF8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44" y="1530000"/>
            <a:ext cx="11293200" cy="4870174"/>
          </a:xfrm>
        </p:spPr>
        <p:txBody>
          <a:bodyPr>
            <a:normAutofit/>
          </a:bodyPr>
          <a:lstStyle/>
          <a:p>
            <a:r>
              <a:rPr lang="en-US" sz="2800" dirty="0"/>
              <a:t>Comparing Lengths of Stay between Private and Public insurances</a:t>
            </a:r>
          </a:p>
          <a:p>
            <a:r>
              <a:rPr lang="en-US" sz="2800" dirty="0"/>
              <a:t>Given the known variations in reimbursement rates and patient demographics between Medicare/Medicaid and private insurance, we hypothesize that there will be significant differences in the average length of stay by APR-DRGs between these payer groups. Specifically, we anticipate that patients covered by Medicare/Medicaid will exhibit longer average lengths of stay compared to those covered by private insurance, reflecting potential disparities in resource utilization, care coordination, and discharge planning.</a:t>
            </a:r>
          </a:p>
        </p:txBody>
      </p:sp>
    </p:spTree>
    <p:extLst>
      <p:ext uri="{BB962C8B-B14F-4D97-AF65-F5344CB8AC3E}">
        <p14:creationId xmlns:p14="http://schemas.microsoft.com/office/powerpoint/2010/main" val="3656370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B6BB888-617E-4D93-B6D4-2EB9D9D98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stion marks in a line and one question mark is lit">
            <a:extLst>
              <a:ext uri="{FF2B5EF4-FFF2-40B4-BE49-F238E27FC236}">
                <a16:creationId xmlns:a16="http://schemas.microsoft.com/office/drawing/2014/main" id="{67032C4D-C772-E42E-CF19-DEBD3363B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6" b="136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9A0505-A6DD-4BC1-9CA6-9D202A949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35412" y="450000"/>
            <a:ext cx="8256588" cy="554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71D17-AC4C-B2CF-43C9-1C760ABC9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412" y="894969"/>
            <a:ext cx="7380000" cy="2954655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/>
              <a:t>Questions?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C4060-6621-49EA-A90C-71567A92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85412" y="4122000"/>
            <a:ext cx="73800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564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7E38-1D0F-4614-EAA2-C277E144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- Dave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DE88B-5F12-F414-1838-A9E1C5091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292087"/>
            <a:ext cx="11293200" cy="4969565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We found our data on healthdata.gov and followed the source to the NY state website</a:t>
            </a:r>
          </a:p>
          <a:p>
            <a:pPr lvl="1"/>
            <a:r>
              <a:rPr lang="en-US" sz="2400" dirty="0"/>
              <a:t>It was discovered that the dataset was too large to push into GitHub</a:t>
            </a:r>
          </a:p>
          <a:p>
            <a:pPr lvl="1"/>
            <a:r>
              <a:rPr lang="en-US" sz="2400" dirty="0"/>
              <a:t>The free API available was did not offer enough headroom to pull the data</a:t>
            </a:r>
          </a:p>
          <a:p>
            <a:pPr lvl="1"/>
            <a:r>
              <a:rPr lang="en-US" sz="2400" dirty="0"/>
              <a:t>We saved the data locally on each device running the program to circumvent this issue</a:t>
            </a:r>
          </a:p>
          <a:p>
            <a:r>
              <a:rPr lang="en-US" sz="2400" dirty="0"/>
              <a:t>The data was selected for its completeness and relative cleanliness</a:t>
            </a:r>
          </a:p>
          <a:p>
            <a:pPr lvl="1"/>
            <a:r>
              <a:rPr lang="en-US" sz="2400" dirty="0"/>
              <a:t>Most columns were relevant for the proposed analysis</a:t>
            </a:r>
          </a:p>
          <a:p>
            <a:pPr lvl="1"/>
            <a:r>
              <a:rPr lang="en-US" sz="2400" dirty="0"/>
              <a:t>Very few transformation steps required to make data program-readable</a:t>
            </a:r>
          </a:p>
          <a:p>
            <a:pPr lvl="1"/>
            <a:r>
              <a:rPr lang="en-US" sz="2400" dirty="0"/>
              <a:t>More datasets with further historical data are available for more extensive analysis</a:t>
            </a:r>
          </a:p>
          <a:p>
            <a:pPr lvl="1"/>
            <a:r>
              <a:rPr lang="en-US" sz="2400" dirty="0"/>
              <a:t>Data encompasses all inpatient discharges for the state healthcare system only excluding data points redacted for confidentiality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64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ABC5E-2804-47AE-579F-49A60D825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Cleaning - Kamilla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8873F-F7A2-C894-FE3E-C4A29848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used Pandas to remove unused data to ensure confidentiality and further increase the efficiency of our code</a:t>
            </a:r>
          </a:p>
          <a:p>
            <a:pPr lvl="1"/>
            <a:r>
              <a:rPr lang="en-US" sz="2800" dirty="0"/>
              <a:t>Removing all extraneous columns was done with drop functions</a:t>
            </a:r>
          </a:p>
          <a:p>
            <a:pPr lvl="1"/>
            <a:r>
              <a:rPr lang="en-US" sz="2800" dirty="0"/>
              <a:t>A dataframe containing all the patient information that had been redacted was created and used to exclude this set from the master data</a:t>
            </a:r>
          </a:p>
        </p:txBody>
      </p:sp>
    </p:spTree>
    <p:extLst>
      <p:ext uri="{BB962C8B-B14F-4D97-AF65-F5344CB8AC3E}">
        <p14:creationId xmlns:p14="http://schemas.microsoft.com/office/powerpoint/2010/main" val="395126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BB806-C7ED-F92E-C8C9-70FA4B88B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Transformation - Esha</a:t>
            </a:r>
            <a:br>
              <a:rPr lang="en-US" sz="4000" dirty="0"/>
            </a:br>
            <a:r>
              <a:rPr lang="en-US" dirty="0"/>
              <a:t>Python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E5BB9-6C6F-063B-A536-2E772F7A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4586087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Map each hospital location with </a:t>
            </a:r>
            <a:r>
              <a:rPr lang="en-US" sz="2800" dirty="0" err="1"/>
              <a:t>lat</a:t>
            </a:r>
            <a:r>
              <a:rPr lang="en-US" sz="2800" dirty="0"/>
              <a:t>/long</a:t>
            </a:r>
          </a:p>
          <a:p>
            <a:r>
              <a:rPr lang="en-US" sz="2800" dirty="0"/>
              <a:t>Create summary table by Facility Name using </a:t>
            </a:r>
            <a:r>
              <a:rPr lang="en-US" sz="2800" dirty="0" err="1"/>
              <a:t>groupby</a:t>
            </a:r>
            <a:endParaRPr lang="en-US" sz="2800" dirty="0"/>
          </a:p>
          <a:p>
            <a:pPr lvl="1"/>
            <a:r>
              <a:rPr lang="en-US" sz="2800" dirty="0"/>
              <a:t>Used for map marker pop-ups</a:t>
            </a:r>
          </a:p>
          <a:p>
            <a:r>
              <a:rPr lang="en-US" sz="2800" dirty="0"/>
              <a:t>Create summary table by Facility Name and Payment Typology</a:t>
            </a:r>
          </a:p>
          <a:p>
            <a:pPr lvl="1"/>
            <a:r>
              <a:rPr lang="en-US" sz="2800" dirty="0"/>
              <a:t>Used for heatmaps</a:t>
            </a:r>
          </a:p>
          <a:p>
            <a:r>
              <a:rPr lang="en-US" sz="2800" dirty="0"/>
              <a:t>Create a summary table by Facility Name and include Gender, APR MDC Description </a:t>
            </a:r>
          </a:p>
          <a:p>
            <a:pPr lvl="1"/>
            <a:r>
              <a:rPr lang="en-US" sz="2800" dirty="0"/>
              <a:t>Used for pie chart, bar graph, and scatterplot</a:t>
            </a:r>
          </a:p>
          <a:p>
            <a:r>
              <a:rPr lang="en-US" sz="2800" dirty="0"/>
              <a:t>Send all </a:t>
            </a:r>
            <a:r>
              <a:rPr lang="en-US" sz="2800" dirty="0" err="1"/>
              <a:t>dataframes</a:t>
            </a:r>
            <a:r>
              <a:rPr lang="en-US" sz="2800" dirty="0"/>
              <a:t> to CSV and store in Resource folder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100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637E-6944-28AF-EBAB-9A16FF0D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 - Dave</a:t>
            </a:r>
            <a:br>
              <a:rPr lang="en-US" dirty="0"/>
            </a:br>
            <a:r>
              <a:rPr lang="en-US" sz="2400" dirty="0"/>
              <a:t>HTML &amp;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AE868-23CC-FAC1-A234-EBA3B7AF0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4573133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/>
              <a:t>HTML</a:t>
            </a:r>
          </a:p>
          <a:p>
            <a:pPr lvl="1"/>
            <a:r>
              <a:rPr lang="en-US" sz="2600" dirty="0"/>
              <a:t>Multiple pages were created to display our visualized data</a:t>
            </a:r>
          </a:p>
          <a:p>
            <a:pPr lvl="2"/>
            <a:r>
              <a:rPr lang="en-US" sz="2600" dirty="0"/>
              <a:t>Leaflet and D3</a:t>
            </a:r>
          </a:p>
          <a:p>
            <a:pPr lvl="2"/>
            <a:r>
              <a:rPr lang="en-US" sz="2600" dirty="0"/>
              <a:t>Formatting for visualizations</a:t>
            </a:r>
          </a:p>
          <a:p>
            <a:pPr lvl="2"/>
            <a:r>
              <a:rPr lang="en-US" sz="2600" dirty="0"/>
              <a:t>Optimization</a:t>
            </a:r>
          </a:p>
          <a:p>
            <a:pPr lvl="2"/>
            <a:endParaRPr lang="en-US" sz="2600" dirty="0"/>
          </a:p>
          <a:p>
            <a:r>
              <a:rPr lang="en-US" sz="2600" dirty="0"/>
              <a:t>JavaScript</a:t>
            </a:r>
          </a:p>
          <a:p>
            <a:pPr lvl="1"/>
            <a:r>
              <a:rPr lang="en-US" sz="2600" dirty="0"/>
              <a:t>Lat/Long dictionary</a:t>
            </a:r>
          </a:p>
          <a:p>
            <a:pPr lvl="1"/>
            <a:r>
              <a:rPr lang="en-US" sz="2600" dirty="0"/>
              <a:t>Leaflet</a:t>
            </a:r>
          </a:p>
          <a:p>
            <a:pPr lvl="1"/>
            <a:r>
              <a:rPr lang="en-US" sz="2600" dirty="0"/>
              <a:t>Markers and maps</a:t>
            </a:r>
          </a:p>
          <a:p>
            <a:pPr lvl="1"/>
            <a:r>
              <a:rPr lang="en-US" sz="2600" dirty="0"/>
              <a:t>Heatmap</a:t>
            </a:r>
          </a:p>
          <a:p>
            <a:pPr lvl="1"/>
            <a:r>
              <a:rPr lang="en-US" sz="2600" dirty="0"/>
              <a:t>Data Dashboard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61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E390-ED1B-F31E-A3E9-3F1672ACE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F62F0-0A07-23C5-6B69-8260CF5D7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8070"/>
            <a:ext cx="11293200" cy="4194313"/>
          </a:xfrm>
        </p:spPr>
        <p:txBody>
          <a:bodyPr>
            <a:normAutofit/>
          </a:bodyPr>
          <a:lstStyle/>
          <a:p>
            <a:r>
              <a:rPr lang="en-US" sz="2800" dirty="0"/>
              <a:t>Using JavaScript and HTML we created three visualizations</a:t>
            </a:r>
          </a:p>
          <a:p>
            <a:pPr lvl="1"/>
            <a:r>
              <a:rPr lang="en-US" sz="2800" dirty="0"/>
              <a:t>Filterable data dashboard with a charge vs payment bar graph and gender mix pie chart for all facility-level data</a:t>
            </a:r>
          </a:p>
          <a:p>
            <a:pPr lvl="1"/>
            <a:r>
              <a:rPr lang="en-US" sz="2800" dirty="0"/>
              <a:t>Map with markers showing relevant data</a:t>
            </a:r>
          </a:p>
          <a:p>
            <a:pPr lvl="1"/>
            <a:r>
              <a:rPr lang="en-US" sz="2800" dirty="0"/>
              <a:t>Heatmap showing concentration of government-provided healthcare</a:t>
            </a:r>
          </a:p>
        </p:txBody>
      </p:sp>
    </p:spTree>
    <p:extLst>
      <p:ext uri="{BB962C8B-B14F-4D97-AF65-F5344CB8AC3E}">
        <p14:creationId xmlns:p14="http://schemas.microsoft.com/office/powerpoint/2010/main" val="74859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9144F9C-6F12-451D-9954-9A30E8436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16C5C-2BD6-B6EE-6C0F-3F9216B1C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860400"/>
          </a:xfrm>
        </p:spPr>
        <p:txBody>
          <a:bodyPr anchor="b">
            <a:normAutofit/>
          </a:bodyPr>
          <a:lstStyle/>
          <a:p>
            <a:r>
              <a:rPr lang="en-US" dirty="0"/>
              <a:t>Data Dashboard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708B3-D557-2871-EE24-C21BF87A8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3452432" cy="4006800"/>
          </a:xfrm>
        </p:spPr>
        <p:txBody>
          <a:bodyPr>
            <a:normAutofit/>
          </a:bodyPr>
          <a:lstStyle/>
          <a:p>
            <a:pPr marL="1944" indent="0">
              <a:buNone/>
            </a:pPr>
            <a:r>
              <a:rPr lang="en-US" dirty="0"/>
              <a:t>Compares Total Cost and Total Charges by admission type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031C2A-B24A-6BE3-42FD-7DF206782F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00" b="2"/>
          <a:stretch/>
        </p:blipFill>
        <p:spPr>
          <a:xfrm>
            <a:off x="4348544" y="675000"/>
            <a:ext cx="7381375" cy="5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7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9144F9C-6F12-451D-9954-9A30E8436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16C5C-2BD6-B6EE-6C0F-3F9216B1C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860400"/>
          </a:xfrm>
        </p:spPr>
        <p:txBody>
          <a:bodyPr anchor="b">
            <a:normAutofit/>
          </a:bodyPr>
          <a:lstStyle/>
          <a:p>
            <a:r>
              <a:rPr lang="en-US" dirty="0"/>
              <a:t>Data Dashboard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708B3-D557-2871-EE24-C21BF87A8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3452432" cy="4006800"/>
          </a:xfrm>
        </p:spPr>
        <p:txBody>
          <a:bodyPr>
            <a:normAutofit/>
          </a:bodyPr>
          <a:lstStyle/>
          <a:p>
            <a:pPr marL="1944" indent="0">
              <a:buNone/>
            </a:pPr>
            <a:r>
              <a:rPr lang="en-US" dirty="0"/>
              <a:t>Displays the top 10 admission types for the selected hospital</a:t>
            </a:r>
          </a:p>
        </p:txBody>
      </p:sp>
      <p:pic>
        <p:nvPicPr>
          <p:cNvPr id="6" name="Picture 5" descr="A chart with pink stripes">
            <a:extLst>
              <a:ext uri="{FF2B5EF4-FFF2-40B4-BE49-F238E27FC236}">
                <a16:creationId xmlns:a16="http://schemas.microsoft.com/office/drawing/2014/main" id="{42E15FDF-2B55-484C-9F3D-ACDF06C88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9" r="9521" b="1"/>
          <a:stretch/>
        </p:blipFill>
        <p:spPr>
          <a:xfrm>
            <a:off x="4367213" y="450000"/>
            <a:ext cx="7381375" cy="5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hinLine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Custom 3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3295</TotalTime>
  <Words>748</Words>
  <Application>Microsoft Macintosh PowerPoint</Application>
  <PresentationFormat>Widescreen</PresentationFormat>
  <Paragraphs>79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Bell MT</vt:lpstr>
      <vt:lpstr>Calibri Light</vt:lpstr>
      <vt:lpstr>ThinLineVTI</vt:lpstr>
      <vt:lpstr>Mapping NY Healthcare - Dave</vt:lpstr>
      <vt:lpstr>Project Hypothesis - Esha</vt:lpstr>
      <vt:lpstr>Data Collection - Dave</vt:lpstr>
      <vt:lpstr>Data Cleaning - Kamilla</vt:lpstr>
      <vt:lpstr>Data Transformation - Esha Python</vt:lpstr>
      <vt:lpstr>Data Transformation - Dave HTML &amp; JavaScript</vt:lpstr>
      <vt:lpstr>Data Visualization</vt:lpstr>
      <vt:lpstr>Data Dashboard</vt:lpstr>
      <vt:lpstr>Data Dashboard</vt:lpstr>
      <vt:lpstr>Data Dashboard</vt:lpstr>
      <vt:lpstr>Marker Map - Government</vt:lpstr>
      <vt:lpstr>Marker Map - Private </vt:lpstr>
      <vt:lpstr>Scatterplots</vt:lpstr>
      <vt:lpstr>Heatmaps - Government</vt:lpstr>
      <vt:lpstr>Heatmaps - Private</vt:lpstr>
      <vt:lpstr>PowerPoint Presentation</vt:lpstr>
      <vt:lpstr>Analysis and Implications</vt:lpstr>
      <vt:lpstr>Possible Future Developments</vt:lpstr>
      <vt:lpstr>Conclusion - Dave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- Inpatient Discharge Analysis</dc:title>
  <dc:creator>David Burgman</dc:creator>
  <cp:lastModifiedBy>Esha Patel</cp:lastModifiedBy>
  <cp:revision>17</cp:revision>
  <dcterms:created xsi:type="dcterms:W3CDTF">2024-02-29T23:35:02Z</dcterms:created>
  <dcterms:modified xsi:type="dcterms:W3CDTF">2024-03-04T23:44:24Z</dcterms:modified>
</cp:coreProperties>
</file>